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4" r:id="rId2"/>
    <p:sldId id="271" r:id="rId3"/>
    <p:sldId id="269" r:id="rId4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57" autoAdjust="0"/>
  </p:normalViewPr>
  <p:slideViewPr>
    <p:cSldViewPr>
      <p:cViewPr varScale="1">
        <p:scale>
          <a:sx n="112" d="100"/>
          <a:sy n="112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43327-8966-4384-A433-FB38F4F80269}" type="datetimeFigureOut">
              <a:rPr lang="it-IT" smtClean="0"/>
              <a:t>10/03/2026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AA44E-8736-4AA5-90FA-E26935B2C7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578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4EEEB-9A06-4709-AABB-260DC154392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40A01-9F39-4AA3-A812-FF6538FFEB7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DFDBA-621D-4242-82CD-5CD68508A8D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68F8A-24A4-411E-9E2C-B15A0FE8151F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25920-60F6-4FF3-BD19-50C60386376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56874-64C5-4076-B779-852BBDD2EADD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2EFBD-6096-4C16-9071-050916DAA78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81437-41FE-49A2-9C0D-E3E91A6AD224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CFFC2-BA86-4C34-B57D-56ED6CB7CD1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90A63-AADE-43B8-BD51-E0408A9C882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D78DA-EB4D-41C7-A72D-EEE49901D49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E0711C-6ACC-41D1-A26E-FC124172291D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s://www.bing.com/images/search?q=scale+palazzo&amp;view=detailv2&amp;&amp;id=842AC280DB3D1055758A890053850AB1E3524407&amp;selectedIndex=185&amp;ccid=MKMY3M64&amp;simid=608012068479172944&amp;thid=OIP.M30a318dcceb84d3037f551c8f36866a5o0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rot="20272137">
            <a:off x="2672678" y="3064258"/>
            <a:ext cx="275297" cy="42154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5" name="Line 221"/>
          <p:cNvSpPr>
            <a:spLocks noChangeShapeType="1"/>
          </p:cNvSpPr>
          <p:nvPr/>
        </p:nvSpPr>
        <p:spPr bwMode="auto">
          <a:xfrm flipV="1">
            <a:off x="4149650" y="2060848"/>
            <a:ext cx="1610502" cy="169278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6" name="Line 221"/>
          <p:cNvSpPr>
            <a:spLocks noChangeShapeType="1"/>
          </p:cNvSpPr>
          <p:nvPr/>
        </p:nvSpPr>
        <p:spPr bwMode="auto">
          <a:xfrm>
            <a:off x="1597855" y="6220233"/>
            <a:ext cx="1003874" cy="7994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" name="Line 221"/>
          <p:cNvSpPr>
            <a:spLocks noChangeShapeType="1"/>
          </p:cNvSpPr>
          <p:nvPr/>
        </p:nvSpPr>
        <p:spPr bwMode="auto">
          <a:xfrm>
            <a:off x="552530" y="4692928"/>
            <a:ext cx="1071377" cy="82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5" name="Line 221"/>
          <p:cNvSpPr>
            <a:spLocks noChangeShapeType="1"/>
          </p:cNvSpPr>
          <p:nvPr/>
        </p:nvSpPr>
        <p:spPr bwMode="auto">
          <a:xfrm flipH="1" flipV="1">
            <a:off x="396224" y="4926616"/>
            <a:ext cx="924263" cy="8319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8" name="Line 221"/>
          <p:cNvSpPr>
            <a:spLocks noChangeShapeType="1"/>
          </p:cNvSpPr>
          <p:nvPr/>
        </p:nvSpPr>
        <p:spPr bwMode="auto">
          <a:xfrm flipH="1" flipV="1">
            <a:off x="1287326" y="1685781"/>
            <a:ext cx="1872206" cy="1451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1" name="Line 64"/>
          <p:cNvSpPr>
            <a:spLocks noChangeShapeType="1"/>
          </p:cNvSpPr>
          <p:nvPr/>
        </p:nvSpPr>
        <p:spPr bwMode="auto">
          <a:xfrm>
            <a:off x="1409644" y="4821231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 sz="600"/>
          </a:p>
        </p:txBody>
      </p:sp>
      <p:sp>
        <p:nvSpPr>
          <p:cNvPr id="22" name="Line 65"/>
          <p:cNvSpPr>
            <a:spLocks noChangeShapeType="1"/>
          </p:cNvSpPr>
          <p:nvPr/>
        </p:nvSpPr>
        <p:spPr bwMode="auto">
          <a:xfrm>
            <a:off x="1438434" y="5367097"/>
            <a:ext cx="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 sz="600"/>
          </a:p>
        </p:txBody>
      </p:sp>
      <p:sp>
        <p:nvSpPr>
          <p:cNvPr id="23" name="Line 66"/>
          <p:cNvSpPr>
            <a:spLocks noChangeShapeType="1"/>
          </p:cNvSpPr>
          <p:nvPr/>
        </p:nvSpPr>
        <p:spPr bwMode="auto">
          <a:xfrm>
            <a:off x="1320487" y="4915488"/>
            <a:ext cx="1428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 sz="600"/>
          </a:p>
        </p:txBody>
      </p:sp>
      <p:sp>
        <p:nvSpPr>
          <p:cNvPr id="34" name="Line 221"/>
          <p:cNvSpPr>
            <a:spLocks noChangeShapeType="1"/>
          </p:cNvSpPr>
          <p:nvPr/>
        </p:nvSpPr>
        <p:spPr bwMode="auto">
          <a:xfrm flipV="1">
            <a:off x="1677884" y="3768072"/>
            <a:ext cx="1502342" cy="17264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 bwMode="auto">
          <a:xfrm rot="19126678">
            <a:off x="6042873" y="3942645"/>
            <a:ext cx="271845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it-IT" sz="800" kern="0" dirty="0"/>
              <a:t>Via Stefano Passero</a:t>
            </a:r>
          </a:p>
        </p:txBody>
      </p:sp>
      <p:sp>
        <p:nvSpPr>
          <p:cNvPr id="41" name="Rectangle 2"/>
          <p:cNvSpPr txBox="1">
            <a:spLocks noChangeArrowheads="1"/>
          </p:cNvSpPr>
          <p:nvPr/>
        </p:nvSpPr>
        <p:spPr bwMode="auto">
          <a:xfrm rot="2043786">
            <a:off x="6002914" y="5074946"/>
            <a:ext cx="1284213" cy="23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it-IT" sz="800" kern="0" dirty="0"/>
              <a:t>Via A.R. </a:t>
            </a:r>
            <a:r>
              <a:rPr lang="it-IT" sz="800" kern="0" dirty="0" err="1"/>
              <a:t>Passaro</a:t>
            </a:r>
            <a:endParaRPr lang="it-IT" sz="800" kern="0" dirty="0"/>
          </a:p>
        </p:txBody>
      </p:sp>
      <p:sp>
        <p:nvSpPr>
          <p:cNvPr id="44" name="Rectangle 2"/>
          <p:cNvSpPr txBox="1">
            <a:spLocks noChangeArrowheads="1"/>
          </p:cNvSpPr>
          <p:nvPr/>
        </p:nvSpPr>
        <p:spPr bwMode="auto">
          <a:xfrm rot="2184220">
            <a:off x="924875" y="2066148"/>
            <a:ext cx="178752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it-IT" sz="800" kern="0" dirty="0"/>
              <a:t>Via Alessandro Pinto</a:t>
            </a:r>
          </a:p>
        </p:txBody>
      </p:sp>
      <p:sp>
        <p:nvSpPr>
          <p:cNvPr id="51" name="Line 221"/>
          <p:cNvSpPr>
            <a:spLocks noChangeShapeType="1"/>
          </p:cNvSpPr>
          <p:nvPr/>
        </p:nvSpPr>
        <p:spPr bwMode="auto">
          <a:xfrm flipV="1">
            <a:off x="5064270" y="874010"/>
            <a:ext cx="1217816" cy="12133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pic>
        <p:nvPicPr>
          <p:cNvPr id="1026" name="Picture 2" descr="C:\Users\musto\Desktop\fioriera-con-panca-wood_maxthum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103" y="5957787"/>
            <a:ext cx="288439" cy="310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C:\Users\musto\Desktop\fioriera-con-panca-wood_maxthum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839" y="5764332"/>
            <a:ext cx="288439" cy="310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Arco 56"/>
          <p:cNvSpPr/>
          <p:nvPr/>
        </p:nvSpPr>
        <p:spPr>
          <a:xfrm>
            <a:off x="2846999" y="3429000"/>
            <a:ext cx="348463" cy="64026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2" name="Line 5"/>
          <p:cNvSpPr>
            <a:spLocks noChangeShapeType="1"/>
          </p:cNvSpPr>
          <p:nvPr/>
        </p:nvSpPr>
        <p:spPr bwMode="auto">
          <a:xfrm rot="20272137">
            <a:off x="1242004" y="1725148"/>
            <a:ext cx="859271" cy="15188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66" name="Line 221"/>
          <p:cNvSpPr>
            <a:spLocks noChangeShapeType="1"/>
          </p:cNvSpPr>
          <p:nvPr/>
        </p:nvSpPr>
        <p:spPr bwMode="auto">
          <a:xfrm flipV="1">
            <a:off x="2521962" y="4970550"/>
            <a:ext cx="1748470" cy="20506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67" name="Line 221"/>
          <p:cNvSpPr>
            <a:spLocks noChangeShapeType="1"/>
          </p:cNvSpPr>
          <p:nvPr/>
        </p:nvSpPr>
        <p:spPr bwMode="auto">
          <a:xfrm flipH="1" flipV="1">
            <a:off x="3597699" y="4422951"/>
            <a:ext cx="702771" cy="5803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pic>
        <p:nvPicPr>
          <p:cNvPr id="1027" name="Picture 3" descr="C:\Users\musto\Desktop\4347985999_ae8793f9be_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83758" flipH="1">
            <a:off x="4218344" y="4215200"/>
            <a:ext cx="197098" cy="233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Line 221"/>
          <p:cNvSpPr>
            <a:spLocks noChangeShapeType="1"/>
          </p:cNvSpPr>
          <p:nvPr/>
        </p:nvSpPr>
        <p:spPr bwMode="auto">
          <a:xfrm flipV="1">
            <a:off x="4546889" y="4668730"/>
            <a:ext cx="482713" cy="4334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 dirty="0"/>
          </a:p>
        </p:txBody>
      </p:sp>
      <p:sp>
        <p:nvSpPr>
          <p:cNvPr id="70" name="Line 221"/>
          <p:cNvSpPr>
            <a:spLocks noChangeShapeType="1"/>
          </p:cNvSpPr>
          <p:nvPr/>
        </p:nvSpPr>
        <p:spPr bwMode="auto">
          <a:xfrm flipH="1" flipV="1">
            <a:off x="5073586" y="4638575"/>
            <a:ext cx="785326" cy="5539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71" name="Line 221"/>
          <p:cNvSpPr>
            <a:spLocks noChangeShapeType="1"/>
          </p:cNvSpPr>
          <p:nvPr/>
        </p:nvSpPr>
        <p:spPr bwMode="auto">
          <a:xfrm flipH="1" flipV="1">
            <a:off x="5574674" y="4149079"/>
            <a:ext cx="789140" cy="5335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72" name="Line 221"/>
          <p:cNvSpPr>
            <a:spLocks noChangeShapeType="1"/>
          </p:cNvSpPr>
          <p:nvPr/>
        </p:nvSpPr>
        <p:spPr bwMode="auto">
          <a:xfrm flipH="1" flipV="1">
            <a:off x="6030218" y="5254844"/>
            <a:ext cx="1053675" cy="6944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75" name="Line 221"/>
          <p:cNvSpPr>
            <a:spLocks noChangeShapeType="1"/>
          </p:cNvSpPr>
          <p:nvPr/>
        </p:nvSpPr>
        <p:spPr bwMode="auto">
          <a:xfrm flipV="1">
            <a:off x="5552417" y="1796425"/>
            <a:ext cx="1971961" cy="23322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76" name="Line 221"/>
          <p:cNvSpPr>
            <a:spLocks noChangeShapeType="1"/>
          </p:cNvSpPr>
          <p:nvPr/>
        </p:nvSpPr>
        <p:spPr bwMode="auto">
          <a:xfrm flipV="1">
            <a:off x="5480612" y="1752370"/>
            <a:ext cx="1771345" cy="22110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81" name="Line 221"/>
          <p:cNvSpPr>
            <a:spLocks noChangeShapeType="1"/>
          </p:cNvSpPr>
          <p:nvPr/>
        </p:nvSpPr>
        <p:spPr bwMode="auto">
          <a:xfrm flipH="1" flipV="1">
            <a:off x="6526223" y="1061632"/>
            <a:ext cx="790252" cy="58047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82" name="Line 221"/>
          <p:cNvSpPr>
            <a:spLocks noChangeShapeType="1"/>
          </p:cNvSpPr>
          <p:nvPr/>
        </p:nvSpPr>
        <p:spPr bwMode="auto">
          <a:xfrm flipH="1" flipV="1">
            <a:off x="6686568" y="918243"/>
            <a:ext cx="760190" cy="5677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83" name="Arco 82"/>
          <p:cNvSpPr/>
          <p:nvPr/>
        </p:nvSpPr>
        <p:spPr>
          <a:xfrm>
            <a:off x="7324490" y="1514552"/>
            <a:ext cx="267548" cy="633030"/>
          </a:xfrm>
          <a:prstGeom prst="arc">
            <a:avLst>
              <a:gd name="adj1" fmla="val 16200000"/>
              <a:gd name="adj2" fmla="val 2097966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7" name="Line 221"/>
          <p:cNvSpPr>
            <a:spLocks noChangeShapeType="1"/>
          </p:cNvSpPr>
          <p:nvPr/>
        </p:nvSpPr>
        <p:spPr bwMode="auto">
          <a:xfrm flipV="1">
            <a:off x="1925031" y="4415861"/>
            <a:ext cx="1688478" cy="173538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pic>
        <p:nvPicPr>
          <p:cNvPr id="1028" name="Picture 4" descr="C:\Users\musto\Desktop\untitle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05455" flipH="1">
            <a:off x="5029750" y="3303884"/>
            <a:ext cx="489222" cy="32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Rectangle 2"/>
          <p:cNvSpPr txBox="1">
            <a:spLocks noChangeArrowheads="1"/>
          </p:cNvSpPr>
          <p:nvPr/>
        </p:nvSpPr>
        <p:spPr bwMode="auto">
          <a:xfrm rot="2184220">
            <a:off x="154832" y="5025369"/>
            <a:ext cx="1254831" cy="103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it-IT" sz="800" kern="0" dirty="0"/>
              <a:t>Via Nicodemo</a:t>
            </a:r>
          </a:p>
        </p:txBody>
      </p:sp>
      <p:sp>
        <p:nvSpPr>
          <p:cNvPr id="93" name="Rettangolo 92"/>
          <p:cNvSpPr/>
          <p:nvPr/>
        </p:nvSpPr>
        <p:spPr>
          <a:xfrm rot="18987207">
            <a:off x="4367256" y="4907870"/>
            <a:ext cx="902114" cy="17155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dirty="0">
                <a:solidFill>
                  <a:schemeClr val="tx1"/>
                </a:solidFill>
              </a:rPr>
              <a:t>MUNICIPIO</a:t>
            </a:r>
          </a:p>
        </p:txBody>
      </p:sp>
      <p:pic>
        <p:nvPicPr>
          <p:cNvPr id="96" name="Picture 2" descr="C:\Users\musto\Desktop\fioriera-con-panca-wood_maxthumb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532" y="2886572"/>
            <a:ext cx="197096" cy="21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" descr="C:\Users\musto\Desktop\fioriera-con-panca-wood_maxthumb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368" y="1997307"/>
            <a:ext cx="197096" cy="21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" name="Line 221"/>
          <p:cNvSpPr>
            <a:spLocks noChangeShapeType="1"/>
          </p:cNvSpPr>
          <p:nvPr/>
        </p:nvSpPr>
        <p:spPr bwMode="auto">
          <a:xfrm flipV="1">
            <a:off x="3586214" y="2299474"/>
            <a:ext cx="1123945" cy="1073595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it-IT" dirty="0"/>
          </a:p>
        </p:txBody>
      </p:sp>
      <p:sp>
        <p:nvSpPr>
          <p:cNvPr id="68" name="Line 221"/>
          <p:cNvSpPr>
            <a:spLocks noChangeShapeType="1"/>
          </p:cNvSpPr>
          <p:nvPr/>
        </p:nvSpPr>
        <p:spPr bwMode="auto">
          <a:xfrm flipH="1">
            <a:off x="6361830" y="3453476"/>
            <a:ext cx="1442143" cy="12175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88" name="Line 221"/>
          <p:cNvSpPr>
            <a:spLocks noChangeShapeType="1"/>
          </p:cNvSpPr>
          <p:nvPr/>
        </p:nvSpPr>
        <p:spPr bwMode="auto">
          <a:xfrm flipH="1">
            <a:off x="6723854" y="3697915"/>
            <a:ext cx="1442143" cy="12175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92" name="Line 221"/>
          <p:cNvSpPr>
            <a:spLocks noChangeShapeType="1"/>
          </p:cNvSpPr>
          <p:nvPr/>
        </p:nvSpPr>
        <p:spPr bwMode="auto">
          <a:xfrm flipH="1">
            <a:off x="4961211" y="5276457"/>
            <a:ext cx="1051439" cy="9343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03" name="Line 221"/>
          <p:cNvSpPr>
            <a:spLocks noChangeShapeType="1"/>
          </p:cNvSpPr>
          <p:nvPr/>
        </p:nvSpPr>
        <p:spPr bwMode="auto">
          <a:xfrm flipH="1">
            <a:off x="6282086" y="5949280"/>
            <a:ext cx="801808" cy="10801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04" name="Line 221"/>
          <p:cNvSpPr>
            <a:spLocks noChangeShapeType="1"/>
          </p:cNvSpPr>
          <p:nvPr/>
        </p:nvSpPr>
        <p:spPr bwMode="auto">
          <a:xfrm flipH="1" flipV="1">
            <a:off x="5105150" y="6273058"/>
            <a:ext cx="1163659" cy="7926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05" name="Line 221"/>
          <p:cNvSpPr>
            <a:spLocks noChangeShapeType="1"/>
          </p:cNvSpPr>
          <p:nvPr/>
        </p:nvSpPr>
        <p:spPr bwMode="auto">
          <a:xfrm flipH="1">
            <a:off x="5102316" y="5192532"/>
            <a:ext cx="756596" cy="638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pic>
        <p:nvPicPr>
          <p:cNvPr id="7" name="Picture 2" descr="C:\Users\musto\Desktop\ag_casa_natale_pirandello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04808">
            <a:off x="6519146" y="6289181"/>
            <a:ext cx="167041" cy="21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" name="Rettangolo 106"/>
          <p:cNvSpPr/>
          <p:nvPr/>
        </p:nvSpPr>
        <p:spPr>
          <a:xfrm>
            <a:off x="653484" y="390695"/>
            <a:ext cx="1476883" cy="4094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CENTRO </a:t>
            </a:r>
          </a:p>
        </p:txBody>
      </p:sp>
      <p:sp>
        <p:nvSpPr>
          <p:cNvPr id="52" name="Rettangolo 51"/>
          <p:cNvSpPr/>
          <p:nvPr/>
        </p:nvSpPr>
        <p:spPr>
          <a:xfrm rot="18597080">
            <a:off x="2062946" y="5808336"/>
            <a:ext cx="616150" cy="249391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DOLCIUMI </a:t>
            </a:r>
          </a:p>
        </p:txBody>
      </p:sp>
      <p:sp>
        <p:nvSpPr>
          <p:cNvPr id="55" name="Rettangolo 54"/>
          <p:cNvSpPr/>
          <p:nvPr/>
        </p:nvSpPr>
        <p:spPr>
          <a:xfrm rot="18815895">
            <a:off x="3406592" y="3116201"/>
            <a:ext cx="647131" cy="21895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DOLCIUMI</a:t>
            </a:r>
          </a:p>
        </p:txBody>
      </p:sp>
      <p:sp>
        <p:nvSpPr>
          <p:cNvPr id="56" name="Rettangolo 55"/>
          <p:cNvSpPr/>
          <p:nvPr/>
        </p:nvSpPr>
        <p:spPr>
          <a:xfrm rot="18597080">
            <a:off x="2507606" y="5289236"/>
            <a:ext cx="687878" cy="23231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NON ALIMENTARE</a:t>
            </a:r>
          </a:p>
        </p:txBody>
      </p:sp>
      <p:sp>
        <p:nvSpPr>
          <p:cNvPr id="85" name="Line 221"/>
          <p:cNvSpPr>
            <a:spLocks noChangeShapeType="1"/>
          </p:cNvSpPr>
          <p:nvPr/>
        </p:nvSpPr>
        <p:spPr bwMode="auto">
          <a:xfrm flipH="1">
            <a:off x="382334" y="5828634"/>
            <a:ext cx="885774" cy="9801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86" name="Line 221"/>
          <p:cNvSpPr>
            <a:spLocks noChangeShapeType="1"/>
          </p:cNvSpPr>
          <p:nvPr/>
        </p:nvSpPr>
        <p:spPr bwMode="auto">
          <a:xfrm flipH="1">
            <a:off x="1232161" y="6279849"/>
            <a:ext cx="283716" cy="3159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90" name="Rectangle 2"/>
          <p:cNvSpPr txBox="1">
            <a:spLocks noChangeArrowheads="1"/>
          </p:cNvSpPr>
          <p:nvPr/>
        </p:nvSpPr>
        <p:spPr bwMode="auto">
          <a:xfrm rot="18815759">
            <a:off x="512558" y="6301274"/>
            <a:ext cx="1254831" cy="103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it-IT" sz="800" kern="0" dirty="0"/>
              <a:t>Corso </a:t>
            </a:r>
            <a:r>
              <a:rPr lang="it-IT" sz="800" kern="0" dirty="0" err="1"/>
              <a:t>Murat</a:t>
            </a:r>
            <a:endParaRPr lang="it-IT" sz="800" kern="0" dirty="0"/>
          </a:p>
        </p:txBody>
      </p:sp>
      <p:sp>
        <p:nvSpPr>
          <p:cNvPr id="94" name="Rettangolo 93"/>
          <p:cNvSpPr/>
          <p:nvPr/>
        </p:nvSpPr>
        <p:spPr>
          <a:xfrm rot="18597080">
            <a:off x="2283613" y="5951807"/>
            <a:ext cx="544321" cy="14542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 err="1">
                <a:solidFill>
                  <a:schemeClr val="tx1"/>
                </a:solidFill>
              </a:rPr>
              <a:t>Leud</a:t>
            </a:r>
            <a:endParaRPr lang="it-IT" sz="600" dirty="0">
              <a:solidFill>
                <a:schemeClr val="tx1"/>
              </a:solidFill>
            </a:endParaRPr>
          </a:p>
        </p:txBody>
      </p:sp>
      <p:sp>
        <p:nvSpPr>
          <p:cNvPr id="98" name="Rettangolo 97"/>
          <p:cNvSpPr/>
          <p:nvPr/>
        </p:nvSpPr>
        <p:spPr>
          <a:xfrm rot="18933442">
            <a:off x="3028342" y="2583963"/>
            <a:ext cx="556111" cy="14448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Farmacia</a:t>
            </a:r>
          </a:p>
        </p:txBody>
      </p:sp>
      <p:sp>
        <p:nvSpPr>
          <p:cNvPr id="99" name="Rettangolo 98"/>
          <p:cNvSpPr/>
          <p:nvPr/>
        </p:nvSpPr>
        <p:spPr>
          <a:xfrm rot="18933442">
            <a:off x="4502444" y="1454301"/>
            <a:ext cx="556111" cy="14448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tabacchi</a:t>
            </a:r>
          </a:p>
        </p:txBody>
      </p:sp>
      <p:sp>
        <p:nvSpPr>
          <p:cNvPr id="102" name="Rettangolo 101"/>
          <p:cNvSpPr/>
          <p:nvPr/>
        </p:nvSpPr>
        <p:spPr>
          <a:xfrm rot="18933442">
            <a:off x="5079992" y="898238"/>
            <a:ext cx="632760" cy="19947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Bottega Monastica</a:t>
            </a:r>
          </a:p>
        </p:txBody>
      </p:sp>
      <p:sp>
        <p:nvSpPr>
          <p:cNvPr id="73" name="Rettangolo 72"/>
          <p:cNvSpPr/>
          <p:nvPr/>
        </p:nvSpPr>
        <p:spPr>
          <a:xfrm rot="18596543">
            <a:off x="2137553" y="4260178"/>
            <a:ext cx="692224" cy="21865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NON ALIMENTARE  </a:t>
            </a:r>
          </a:p>
        </p:txBody>
      </p:sp>
      <p:sp>
        <p:nvSpPr>
          <p:cNvPr id="89" name="Rettangolo 88"/>
          <p:cNvSpPr/>
          <p:nvPr/>
        </p:nvSpPr>
        <p:spPr>
          <a:xfrm rot="18933442">
            <a:off x="3886589" y="2018853"/>
            <a:ext cx="556111" cy="14448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Caffetteria</a:t>
            </a:r>
          </a:p>
        </p:txBody>
      </p:sp>
      <p:sp>
        <p:nvSpPr>
          <p:cNvPr id="95" name="Rettangolo 94">
            <a:extLst>
              <a:ext uri="{FF2B5EF4-FFF2-40B4-BE49-F238E27FC236}">
                <a16:creationId xmlns:a16="http://schemas.microsoft.com/office/drawing/2014/main" id="{F47E3B2E-62DB-4AE3-91CD-3B73AC6A5FB6}"/>
              </a:ext>
            </a:extLst>
          </p:cNvPr>
          <p:cNvSpPr/>
          <p:nvPr/>
        </p:nvSpPr>
        <p:spPr>
          <a:xfrm rot="2155698">
            <a:off x="5082093" y="4704598"/>
            <a:ext cx="788770" cy="16979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ARTICOLI CASA</a:t>
            </a:r>
          </a:p>
        </p:txBody>
      </p:sp>
      <p:sp>
        <p:nvSpPr>
          <p:cNvPr id="80" name="Rettangolo 79">
            <a:extLst>
              <a:ext uri="{FF2B5EF4-FFF2-40B4-BE49-F238E27FC236}">
                <a16:creationId xmlns:a16="http://schemas.microsoft.com/office/drawing/2014/main" id="{FE23E6E8-F15F-4A94-B32C-D086713B10DD}"/>
              </a:ext>
            </a:extLst>
          </p:cNvPr>
          <p:cNvSpPr/>
          <p:nvPr/>
        </p:nvSpPr>
        <p:spPr>
          <a:xfrm rot="18597080">
            <a:off x="1522708" y="4896605"/>
            <a:ext cx="871581" cy="22263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DOLCIUMI</a:t>
            </a:r>
          </a:p>
        </p:txBody>
      </p:sp>
      <p:sp>
        <p:nvSpPr>
          <p:cNvPr id="112" name="Rettangolo 111">
            <a:extLst>
              <a:ext uri="{FF2B5EF4-FFF2-40B4-BE49-F238E27FC236}">
                <a16:creationId xmlns:a16="http://schemas.microsoft.com/office/drawing/2014/main" id="{AA188012-00CE-4527-BAB0-24C8A0D35D19}"/>
              </a:ext>
            </a:extLst>
          </p:cNvPr>
          <p:cNvSpPr/>
          <p:nvPr/>
        </p:nvSpPr>
        <p:spPr>
          <a:xfrm rot="18726760">
            <a:off x="4227798" y="2306176"/>
            <a:ext cx="580791" cy="17855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DOLCIUMI</a:t>
            </a:r>
          </a:p>
        </p:txBody>
      </p:sp>
      <p:sp>
        <p:nvSpPr>
          <p:cNvPr id="113" name="Rettangolo 112">
            <a:extLst>
              <a:ext uri="{FF2B5EF4-FFF2-40B4-BE49-F238E27FC236}">
                <a16:creationId xmlns:a16="http://schemas.microsoft.com/office/drawing/2014/main" id="{C5951486-6BBD-424B-891F-829C7EA793FC}"/>
              </a:ext>
            </a:extLst>
          </p:cNvPr>
          <p:cNvSpPr/>
          <p:nvPr/>
        </p:nvSpPr>
        <p:spPr>
          <a:xfrm rot="18712597">
            <a:off x="4796742" y="1777423"/>
            <a:ext cx="671871" cy="21266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DOLCIUMI</a:t>
            </a:r>
          </a:p>
        </p:txBody>
      </p:sp>
      <p:sp>
        <p:nvSpPr>
          <p:cNvPr id="114" name="Line 221">
            <a:extLst>
              <a:ext uri="{FF2B5EF4-FFF2-40B4-BE49-F238E27FC236}">
                <a16:creationId xmlns:a16="http://schemas.microsoft.com/office/drawing/2014/main" id="{468351F3-6BE3-4C42-AC79-666ADEDCE7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4528" y="124686"/>
            <a:ext cx="512178" cy="4963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16" name="Rettangolo 115">
            <a:extLst>
              <a:ext uri="{FF2B5EF4-FFF2-40B4-BE49-F238E27FC236}">
                <a16:creationId xmlns:a16="http://schemas.microsoft.com/office/drawing/2014/main" id="{F7A5DC2C-906D-42AE-A08D-D604168A1B9F}"/>
              </a:ext>
            </a:extLst>
          </p:cNvPr>
          <p:cNvSpPr/>
          <p:nvPr/>
        </p:nvSpPr>
        <p:spPr>
          <a:xfrm rot="18933442">
            <a:off x="6061217" y="105989"/>
            <a:ext cx="556111" cy="14448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Botti</a:t>
            </a:r>
          </a:p>
        </p:txBody>
      </p:sp>
      <p:sp>
        <p:nvSpPr>
          <p:cNvPr id="117" name="Rectangle 2">
            <a:extLst>
              <a:ext uri="{FF2B5EF4-FFF2-40B4-BE49-F238E27FC236}">
                <a16:creationId xmlns:a16="http://schemas.microsoft.com/office/drawing/2014/main" id="{3D108B25-0A27-427F-82B7-D7CB779D8059}"/>
              </a:ext>
            </a:extLst>
          </p:cNvPr>
          <p:cNvSpPr txBox="1">
            <a:spLocks noChangeArrowheads="1"/>
          </p:cNvSpPr>
          <p:nvPr/>
        </p:nvSpPr>
        <p:spPr bwMode="auto">
          <a:xfrm rot="18955049">
            <a:off x="6898880" y="604309"/>
            <a:ext cx="687872" cy="23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it-IT" sz="800" kern="0" dirty="0"/>
              <a:t>Calzature Maiese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68020632-94FE-A8D0-49F1-B5CDDBADD643}"/>
              </a:ext>
            </a:extLst>
          </p:cNvPr>
          <p:cNvSpPr/>
          <p:nvPr/>
        </p:nvSpPr>
        <p:spPr>
          <a:xfrm rot="18740236">
            <a:off x="479257" y="5874134"/>
            <a:ext cx="835775" cy="25640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PROMOZIONE COMMERCIALE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7EC4E54-FFDF-19E5-1C6D-F74D6339E14E}"/>
              </a:ext>
            </a:extLst>
          </p:cNvPr>
          <p:cNvSpPr/>
          <p:nvPr/>
        </p:nvSpPr>
        <p:spPr>
          <a:xfrm rot="2018249">
            <a:off x="6079759" y="5238906"/>
            <a:ext cx="731614" cy="20523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ARTICOLI CASA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035F5DB4-5474-9DC2-C927-018684B8DF90}"/>
              </a:ext>
            </a:extLst>
          </p:cNvPr>
          <p:cNvSpPr/>
          <p:nvPr/>
        </p:nvSpPr>
        <p:spPr>
          <a:xfrm rot="2018249">
            <a:off x="5391077" y="6492522"/>
            <a:ext cx="788770" cy="16979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ARTICOLI CASA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A1652CBF-571E-5900-B8A1-C06B2FC2E8A5}"/>
              </a:ext>
            </a:extLst>
          </p:cNvPr>
          <p:cNvSpPr/>
          <p:nvPr/>
        </p:nvSpPr>
        <p:spPr>
          <a:xfrm rot="18398228">
            <a:off x="6094984" y="6086876"/>
            <a:ext cx="788770" cy="16979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ARTICOLI CASA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25334B06-1C7E-4818-434E-9EE0BF8E93A5}"/>
              </a:ext>
            </a:extLst>
          </p:cNvPr>
          <p:cNvSpPr/>
          <p:nvPr/>
        </p:nvSpPr>
        <p:spPr>
          <a:xfrm rot="8293365">
            <a:off x="5276882" y="5664389"/>
            <a:ext cx="788770" cy="16979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VARIE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84335F4C-A3DE-A986-DEDB-C14242E311B2}"/>
              </a:ext>
            </a:extLst>
          </p:cNvPr>
          <p:cNvSpPr/>
          <p:nvPr/>
        </p:nvSpPr>
        <p:spPr>
          <a:xfrm rot="18795851">
            <a:off x="5710582" y="912533"/>
            <a:ext cx="586931" cy="162151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DOLCIUMI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F28CB14F-8285-595A-3163-E15A0E36842A}"/>
              </a:ext>
            </a:extLst>
          </p:cNvPr>
          <p:cNvSpPr/>
          <p:nvPr/>
        </p:nvSpPr>
        <p:spPr>
          <a:xfrm rot="18881119">
            <a:off x="5162568" y="1364558"/>
            <a:ext cx="719764" cy="16424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NON ALIMENTARE  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A6C96530-14F9-FAB3-C996-DA08222FDBF2}"/>
              </a:ext>
            </a:extLst>
          </p:cNvPr>
          <p:cNvSpPr/>
          <p:nvPr/>
        </p:nvSpPr>
        <p:spPr>
          <a:xfrm rot="18943811">
            <a:off x="6210042" y="152697"/>
            <a:ext cx="795318" cy="25640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PROMOZIONE COMMERCIALE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A216FE3E-5C61-5906-1EEC-13C663D23AB2}"/>
              </a:ext>
            </a:extLst>
          </p:cNvPr>
          <p:cNvSpPr/>
          <p:nvPr/>
        </p:nvSpPr>
        <p:spPr>
          <a:xfrm rot="2219595">
            <a:off x="6715071" y="5635092"/>
            <a:ext cx="643385" cy="21865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VARIE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AFBD3730-2844-190E-4AA4-47B8AF1096CB}"/>
              </a:ext>
            </a:extLst>
          </p:cNvPr>
          <p:cNvSpPr/>
          <p:nvPr/>
        </p:nvSpPr>
        <p:spPr>
          <a:xfrm rot="18881119">
            <a:off x="3864020" y="2697330"/>
            <a:ext cx="596506" cy="16424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NON ALIMENTARE  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F34D09AD-AF07-0474-19AD-F96046938FDD}"/>
              </a:ext>
            </a:extLst>
          </p:cNvPr>
          <p:cNvSpPr/>
          <p:nvPr/>
        </p:nvSpPr>
        <p:spPr>
          <a:xfrm rot="18597080">
            <a:off x="147408" y="6377314"/>
            <a:ext cx="616150" cy="249391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CASA 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91240031-227B-7D1D-AD35-687B5733924F}"/>
              </a:ext>
            </a:extLst>
          </p:cNvPr>
          <p:cNvSpPr/>
          <p:nvPr/>
        </p:nvSpPr>
        <p:spPr>
          <a:xfrm rot="18597080">
            <a:off x="3024599" y="4765094"/>
            <a:ext cx="687878" cy="23231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NON ALIMENTARE</a:t>
            </a:r>
          </a:p>
        </p:txBody>
      </p:sp>
    </p:spTree>
    <p:extLst>
      <p:ext uri="{BB962C8B-B14F-4D97-AF65-F5344CB8AC3E}">
        <p14:creationId xmlns:p14="http://schemas.microsoft.com/office/powerpoint/2010/main" val="139957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221"/>
          <p:cNvSpPr>
            <a:spLocks noChangeShapeType="1"/>
          </p:cNvSpPr>
          <p:nvPr/>
        </p:nvSpPr>
        <p:spPr bwMode="auto">
          <a:xfrm flipV="1">
            <a:off x="7524328" y="3247628"/>
            <a:ext cx="1425024" cy="145139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8" name="Line 221"/>
          <p:cNvSpPr>
            <a:spLocks noChangeShapeType="1"/>
          </p:cNvSpPr>
          <p:nvPr/>
        </p:nvSpPr>
        <p:spPr bwMode="auto">
          <a:xfrm flipH="1" flipV="1">
            <a:off x="3375215" y="1018777"/>
            <a:ext cx="2586615" cy="20456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4" name="Line 221"/>
          <p:cNvSpPr>
            <a:spLocks noChangeShapeType="1"/>
          </p:cNvSpPr>
          <p:nvPr/>
        </p:nvSpPr>
        <p:spPr bwMode="auto">
          <a:xfrm flipV="1">
            <a:off x="5192321" y="5301208"/>
            <a:ext cx="1684515" cy="18722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44" name="Rectangle 2"/>
          <p:cNvSpPr txBox="1">
            <a:spLocks noChangeArrowheads="1"/>
          </p:cNvSpPr>
          <p:nvPr/>
        </p:nvSpPr>
        <p:spPr bwMode="auto">
          <a:xfrm rot="2184220">
            <a:off x="5466874" y="3893005"/>
            <a:ext cx="178752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it-IT" sz="800" kern="0" dirty="0"/>
              <a:t>Via Alessandro Pinto</a:t>
            </a:r>
          </a:p>
        </p:txBody>
      </p:sp>
      <p:sp>
        <p:nvSpPr>
          <p:cNvPr id="51" name="Line 221"/>
          <p:cNvSpPr>
            <a:spLocks noChangeShapeType="1"/>
          </p:cNvSpPr>
          <p:nvPr/>
        </p:nvSpPr>
        <p:spPr bwMode="auto">
          <a:xfrm flipV="1">
            <a:off x="8084282" y="2827610"/>
            <a:ext cx="880206" cy="8640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57" name="Arco 56"/>
          <p:cNvSpPr/>
          <p:nvPr/>
        </p:nvSpPr>
        <p:spPr>
          <a:xfrm>
            <a:off x="6528373" y="4981074"/>
            <a:ext cx="348463" cy="64026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0" name="Arco 59"/>
          <p:cNvSpPr/>
          <p:nvPr/>
        </p:nvSpPr>
        <p:spPr>
          <a:xfrm rot="20174398" flipH="1" flipV="1">
            <a:off x="6944820" y="3622513"/>
            <a:ext cx="946190" cy="541025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2" name="Line 5"/>
          <p:cNvSpPr>
            <a:spLocks noChangeShapeType="1"/>
          </p:cNvSpPr>
          <p:nvPr/>
        </p:nvSpPr>
        <p:spPr bwMode="auto">
          <a:xfrm rot="20272137">
            <a:off x="2566928" y="1289478"/>
            <a:ext cx="745700" cy="14738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pic>
        <p:nvPicPr>
          <p:cNvPr id="1027" name="Picture 3" descr="C:\Users\musto\Desktop\4347985999_ae8793f9be_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83758" flipH="1">
            <a:off x="7660881" y="5569137"/>
            <a:ext cx="197098" cy="233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usto\Desktop\untitl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05455" flipH="1">
            <a:off x="8215531" y="4736171"/>
            <a:ext cx="489222" cy="32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C:\Users\musto\Desktop\fioriera-con-panca-wood_maxthumb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471" y="3822063"/>
            <a:ext cx="197096" cy="212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" descr="C:\Users\musto\Desktop\fioriera-con-panca-wood_maxthumb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7186" y="3609553"/>
            <a:ext cx="197096" cy="212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" name="Line 221"/>
          <p:cNvSpPr>
            <a:spLocks noChangeShapeType="1"/>
          </p:cNvSpPr>
          <p:nvPr/>
        </p:nvSpPr>
        <p:spPr bwMode="auto">
          <a:xfrm flipV="1">
            <a:off x="7583511" y="3823692"/>
            <a:ext cx="314870" cy="2631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49" name="Arco 48"/>
          <p:cNvSpPr/>
          <p:nvPr/>
        </p:nvSpPr>
        <p:spPr>
          <a:xfrm rot="8076818" flipV="1">
            <a:off x="3215075" y="456769"/>
            <a:ext cx="845138" cy="541025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0" name="Line 5"/>
          <p:cNvSpPr>
            <a:spLocks noChangeShapeType="1"/>
          </p:cNvSpPr>
          <p:nvPr/>
        </p:nvSpPr>
        <p:spPr bwMode="auto">
          <a:xfrm rot="20272137" flipV="1">
            <a:off x="1289071" y="1112461"/>
            <a:ext cx="474887" cy="1984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52" name="Line 5"/>
          <p:cNvSpPr>
            <a:spLocks noChangeShapeType="1"/>
          </p:cNvSpPr>
          <p:nvPr/>
        </p:nvSpPr>
        <p:spPr bwMode="auto">
          <a:xfrm rot="20272137" flipV="1">
            <a:off x="141707" y="1760069"/>
            <a:ext cx="1157740" cy="5154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" name="Rettangolo 1"/>
          <p:cNvSpPr/>
          <p:nvPr/>
        </p:nvSpPr>
        <p:spPr>
          <a:xfrm rot="13242697">
            <a:off x="1360470" y="1881438"/>
            <a:ext cx="2051745" cy="976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mercato</a:t>
            </a:r>
          </a:p>
        </p:txBody>
      </p:sp>
      <p:sp>
        <p:nvSpPr>
          <p:cNvPr id="53" name="Line 5"/>
          <p:cNvSpPr>
            <a:spLocks noChangeShapeType="1"/>
          </p:cNvSpPr>
          <p:nvPr/>
        </p:nvSpPr>
        <p:spPr bwMode="auto">
          <a:xfrm rot="20272137">
            <a:off x="1241693" y="2074754"/>
            <a:ext cx="901877" cy="16032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55" name="Rettangolo 54"/>
          <p:cNvSpPr/>
          <p:nvPr/>
        </p:nvSpPr>
        <p:spPr>
          <a:xfrm>
            <a:off x="7117867" y="211283"/>
            <a:ext cx="1476883" cy="4094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VIA PINTO E </a:t>
            </a:r>
          </a:p>
          <a:p>
            <a:pPr algn="ctr"/>
            <a:r>
              <a:rPr lang="it-IT" sz="1100" dirty="0">
                <a:solidFill>
                  <a:schemeClr val="tx1"/>
                </a:solidFill>
              </a:rPr>
              <a:t>VIA RUBINO</a:t>
            </a:r>
          </a:p>
        </p:txBody>
      </p:sp>
      <p:sp>
        <p:nvSpPr>
          <p:cNvPr id="37" name="Rettangolo 36"/>
          <p:cNvSpPr/>
          <p:nvPr/>
        </p:nvSpPr>
        <p:spPr>
          <a:xfrm rot="2333544">
            <a:off x="1822252" y="432956"/>
            <a:ext cx="566521" cy="14581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Frattaglie e altro</a:t>
            </a:r>
          </a:p>
        </p:txBody>
      </p:sp>
      <p:pic>
        <p:nvPicPr>
          <p:cNvPr id="2050" name="Picture 2" descr="https://tse1.mm.bing.net/th?&amp;id=OIP.M30a318dcceb84d3037f551c8f36866a5o0&amp;w=300&amp;h=225&amp;c=0&amp;pid=1.9&amp;rs=0&amp;p=0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56409" flipV="1">
            <a:off x="4679437" y="1889396"/>
            <a:ext cx="284684" cy="213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Line 5"/>
          <p:cNvSpPr>
            <a:spLocks noChangeShapeType="1"/>
          </p:cNvSpPr>
          <p:nvPr/>
        </p:nvSpPr>
        <p:spPr bwMode="auto">
          <a:xfrm rot="20272137">
            <a:off x="4234090" y="2323006"/>
            <a:ext cx="1546675" cy="2677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42" name="Rettangolo 41"/>
          <p:cNvSpPr/>
          <p:nvPr/>
        </p:nvSpPr>
        <p:spPr>
          <a:xfrm rot="2333544">
            <a:off x="2183066" y="1344841"/>
            <a:ext cx="626253" cy="2135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  <a:highlight>
                  <a:srgbClr val="FFFF00"/>
                </a:highlight>
              </a:rPr>
              <a:t>ARTICOLI CASA </a:t>
            </a:r>
          </a:p>
        </p:txBody>
      </p:sp>
      <p:sp>
        <p:nvSpPr>
          <p:cNvPr id="59" name="Line 221"/>
          <p:cNvSpPr>
            <a:spLocks noChangeShapeType="1"/>
          </p:cNvSpPr>
          <p:nvPr/>
        </p:nvSpPr>
        <p:spPr bwMode="auto">
          <a:xfrm flipH="1" flipV="1">
            <a:off x="6126584" y="3371706"/>
            <a:ext cx="743970" cy="6333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61" name="Line 221"/>
          <p:cNvSpPr>
            <a:spLocks noChangeShapeType="1"/>
          </p:cNvSpPr>
          <p:nvPr/>
        </p:nvSpPr>
        <p:spPr bwMode="auto">
          <a:xfrm flipH="1" flipV="1">
            <a:off x="6424484" y="4719945"/>
            <a:ext cx="296076" cy="2316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63" name="Freccia in giù 62"/>
          <p:cNvSpPr/>
          <p:nvPr/>
        </p:nvSpPr>
        <p:spPr>
          <a:xfrm rot="2457424" flipV="1">
            <a:off x="5914961" y="3198719"/>
            <a:ext cx="174485" cy="201024"/>
          </a:xfrm>
          <a:prstGeom prst="downArrow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7" name="Rettangolo 66"/>
          <p:cNvSpPr/>
          <p:nvPr/>
        </p:nvSpPr>
        <p:spPr>
          <a:xfrm rot="2333544">
            <a:off x="4192452" y="3288560"/>
            <a:ext cx="407099" cy="213525"/>
          </a:xfrm>
          <a:prstGeom prst="rect">
            <a:avLst/>
          </a:prstGeom>
          <a:solidFill>
            <a:schemeClr val="accent5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00" dirty="0">
                <a:solidFill>
                  <a:schemeClr val="tx1"/>
                </a:solidFill>
              </a:rPr>
              <a:t>BAR</a:t>
            </a:r>
          </a:p>
        </p:txBody>
      </p:sp>
      <p:sp>
        <p:nvSpPr>
          <p:cNvPr id="54" name="Rettangolo 53"/>
          <p:cNvSpPr/>
          <p:nvPr/>
        </p:nvSpPr>
        <p:spPr>
          <a:xfrm rot="18777926">
            <a:off x="1217234" y="1305920"/>
            <a:ext cx="629106" cy="17434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600" dirty="0">
                <a:solidFill>
                  <a:schemeClr val="tx1"/>
                </a:solidFill>
              </a:rPr>
              <a:t>DOLCIUMI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84E83C05-FAFE-6E6C-9B2C-07BEE803F132}"/>
              </a:ext>
            </a:extLst>
          </p:cNvPr>
          <p:cNvSpPr/>
          <p:nvPr/>
        </p:nvSpPr>
        <p:spPr>
          <a:xfrm rot="2333544">
            <a:off x="4162941" y="1902638"/>
            <a:ext cx="542113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  <a:p>
            <a:pPr algn="ctr"/>
            <a:endParaRPr lang="it-IT" sz="5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5875FB6-C3C3-FFAE-1004-132B1345ADEB}"/>
              </a:ext>
            </a:extLst>
          </p:cNvPr>
          <p:cNvSpPr/>
          <p:nvPr/>
        </p:nvSpPr>
        <p:spPr>
          <a:xfrm rot="7967285">
            <a:off x="162720" y="2408991"/>
            <a:ext cx="607683" cy="26361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Animali domestici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F0EC79F5-4610-0F44-4C9D-578DB7950877}"/>
              </a:ext>
            </a:extLst>
          </p:cNvPr>
          <p:cNvSpPr/>
          <p:nvPr/>
        </p:nvSpPr>
        <p:spPr>
          <a:xfrm rot="2333544">
            <a:off x="3263200" y="1191448"/>
            <a:ext cx="604080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0F60EFB-F733-A8F3-6648-DD057DCA78F1}"/>
              </a:ext>
            </a:extLst>
          </p:cNvPr>
          <p:cNvSpPr/>
          <p:nvPr/>
        </p:nvSpPr>
        <p:spPr>
          <a:xfrm rot="2333544">
            <a:off x="3668333" y="1533274"/>
            <a:ext cx="611502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  <a:p>
            <a:pPr algn="ctr"/>
            <a:endParaRPr lang="it-IT" sz="5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AA25C3EA-AEDE-6771-F313-DAD873383ED9}"/>
              </a:ext>
            </a:extLst>
          </p:cNvPr>
          <p:cNvSpPr/>
          <p:nvPr/>
        </p:nvSpPr>
        <p:spPr>
          <a:xfrm rot="2333544">
            <a:off x="2819685" y="833159"/>
            <a:ext cx="560025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8B4272F2-66AC-53FE-90BA-BD3C732998BD}"/>
              </a:ext>
            </a:extLst>
          </p:cNvPr>
          <p:cNvSpPr/>
          <p:nvPr/>
        </p:nvSpPr>
        <p:spPr>
          <a:xfrm rot="2333544">
            <a:off x="4590786" y="2242360"/>
            <a:ext cx="604080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B3DD8D80-2918-E68D-B9B2-ADF2B51D83FA}"/>
              </a:ext>
            </a:extLst>
          </p:cNvPr>
          <p:cNvSpPr/>
          <p:nvPr/>
        </p:nvSpPr>
        <p:spPr>
          <a:xfrm rot="2333544">
            <a:off x="5027801" y="2577821"/>
            <a:ext cx="604080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70D74539-09D1-1DBE-3A26-603091304594}"/>
              </a:ext>
            </a:extLst>
          </p:cNvPr>
          <p:cNvSpPr/>
          <p:nvPr/>
        </p:nvSpPr>
        <p:spPr>
          <a:xfrm rot="2333544">
            <a:off x="5436662" y="2916930"/>
            <a:ext cx="560025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  <a:p>
            <a:pPr algn="ctr"/>
            <a:endParaRPr lang="it-IT" sz="5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8728D66E-4CC9-1C29-F965-3B18211D4EAB}"/>
              </a:ext>
            </a:extLst>
          </p:cNvPr>
          <p:cNvSpPr/>
          <p:nvPr/>
        </p:nvSpPr>
        <p:spPr>
          <a:xfrm rot="2333544">
            <a:off x="5941177" y="4341963"/>
            <a:ext cx="516977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  <a:p>
            <a:pPr algn="ctr"/>
            <a:endParaRPr lang="it-IT" sz="4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8C2D3342-7D41-A637-D01D-9358960D420A}"/>
              </a:ext>
            </a:extLst>
          </p:cNvPr>
          <p:cNvSpPr/>
          <p:nvPr/>
        </p:nvSpPr>
        <p:spPr>
          <a:xfrm rot="2333544">
            <a:off x="5587047" y="4069298"/>
            <a:ext cx="516977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  <a:p>
            <a:pPr algn="ctr"/>
            <a:endParaRPr lang="it-IT" sz="4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1FF4C77C-D7AD-E5AB-42D9-DA2A802A899F}"/>
              </a:ext>
            </a:extLst>
          </p:cNvPr>
          <p:cNvSpPr/>
          <p:nvPr/>
        </p:nvSpPr>
        <p:spPr>
          <a:xfrm rot="2333544">
            <a:off x="5244307" y="3782043"/>
            <a:ext cx="516977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  <a:p>
            <a:pPr algn="ctr"/>
            <a:endParaRPr lang="it-IT" sz="4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8714629C-98E5-90D1-379C-A54927DF5807}"/>
              </a:ext>
            </a:extLst>
          </p:cNvPr>
          <p:cNvSpPr/>
          <p:nvPr/>
        </p:nvSpPr>
        <p:spPr>
          <a:xfrm rot="2333544">
            <a:off x="4893028" y="3498572"/>
            <a:ext cx="516977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B43B02D3-50FE-1EF1-DF79-6B4B591E1FB5}"/>
              </a:ext>
            </a:extLst>
          </p:cNvPr>
          <p:cNvSpPr/>
          <p:nvPr/>
        </p:nvSpPr>
        <p:spPr>
          <a:xfrm rot="2333544">
            <a:off x="3844381" y="2705333"/>
            <a:ext cx="516977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  <a:p>
            <a:pPr algn="ctr"/>
            <a:endParaRPr lang="it-IT" sz="4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76F9EA81-01E0-0F52-6976-6FEC3DE8B424}"/>
              </a:ext>
            </a:extLst>
          </p:cNvPr>
          <p:cNvSpPr/>
          <p:nvPr/>
        </p:nvSpPr>
        <p:spPr>
          <a:xfrm rot="2333544">
            <a:off x="2717201" y="1751066"/>
            <a:ext cx="516977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959CE9D6-E2B7-21CE-7097-5EC6BAA571ED}"/>
              </a:ext>
            </a:extLst>
          </p:cNvPr>
          <p:cNvSpPr/>
          <p:nvPr/>
        </p:nvSpPr>
        <p:spPr>
          <a:xfrm rot="2333544">
            <a:off x="3166269" y="2097367"/>
            <a:ext cx="516977" cy="21529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" dirty="0">
                <a:solidFill>
                  <a:schemeClr val="tx1"/>
                </a:solidFill>
                <a:highlight>
                  <a:srgbClr val="FFFF00"/>
                </a:highlight>
              </a:rPr>
              <a:t>Non Alimentare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060505D8-27E4-AAB3-8E34-16B5AC6A61D3}"/>
              </a:ext>
            </a:extLst>
          </p:cNvPr>
          <p:cNvSpPr/>
          <p:nvPr/>
        </p:nvSpPr>
        <p:spPr>
          <a:xfrm rot="7894870">
            <a:off x="2921931" y="344176"/>
            <a:ext cx="626253" cy="2135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ARTICOLI CASA</a:t>
            </a:r>
          </a:p>
        </p:txBody>
      </p:sp>
      <p:sp>
        <p:nvSpPr>
          <p:cNvPr id="29" name="Freccia in giù 28">
            <a:extLst>
              <a:ext uri="{FF2B5EF4-FFF2-40B4-BE49-F238E27FC236}">
                <a16:creationId xmlns:a16="http://schemas.microsoft.com/office/drawing/2014/main" id="{771611D3-4D83-61A5-CCFF-AF3943AFC9CD}"/>
              </a:ext>
            </a:extLst>
          </p:cNvPr>
          <p:cNvSpPr/>
          <p:nvPr/>
        </p:nvSpPr>
        <p:spPr>
          <a:xfrm rot="13111091" flipV="1">
            <a:off x="3665872" y="2465483"/>
            <a:ext cx="174485" cy="201024"/>
          </a:xfrm>
          <a:prstGeom prst="downArrow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6DFE7850-861A-8D83-413D-0B0355E1ECD8}"/>
              </a:ext>
            </a:extLst>
          </p:cNvPr>
          <p:cNvSpPr/>
          <p:nvPr/>
        </p:nvSpPr>
        <p:spPr>
          <a:xfrm rot="2333544">
            <a:off x="1705743" y="608069"/>
            <a:ext cx="566521" cy="18691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Frattaglie e altro</a:t>
            </a:r>
          </a:p>
        </p:txBody>
      </p:sp>
    </p:spTree>
    <p:extLst>
      <p:ext uri="{BB962C8B-B14F-4D97-AF65-F5344CB8AC3E}">
        <p14:creationId xmlns:p14="http://schemas.microsoft.com/office/powerpoint/2010/main" val="3426132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Line 221"/>
          <p:cNvSpPr>
            <a:spLocks noChangeShapeType="1"/>
          </p:cNvSpPr>
          <p:nvPr/>
        </p:nvSpPr>
        <p:spPr bwMode="auto">
          <a:xfrm flipV="1">
            <a:off x="3707904" y="4807025"/>
            <a:ext cx="1684515" cy="18722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62" name="Line 5"/>
          <p:cNvSpPr>
            <a:spLocks noChangeShapeType="1"/>
          </p:cNvSpPr>
          <p:nvPr/>
        </p:nvSpPr>
        <p:spPr bwMode="auto">
          <a:xfrm rot="20272137">
            <a:off x="4304300" y="1265612"/>
            <a:ext cx="1424691" cy="26802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52" name="Line 5"/>
          <p:cNvSpPr>
            <a:spLocks noChangeShapeType="1"/>
          </p:cNvSpPr>
          <p:nvPr/>
        </p:nvSpPr>
        <p:spPr bwMode="auto">
          <a:xfrm rot="20272137" flipV="1">
            <a:off x="1740905" y="3352354"/>
            <a:ext cx="1293843" cy="6324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" name="Rettangolo 1"/>
          <p:cNvSpPr/>
          <p:nvPr/>
        </p:nvSpPr>
        <p:spPr>
          <a:xfrm rot="13281049">
            <a:off x="5376151" y="1530715"/>
            <a:ext cx="1476883" cy="1271918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PARCHEGGIO</a:t>
            </a:r>
          </a:p>
        </p:txBody>
      </p:sp>
      <p:sp>
        <p:nvSpPr>
          <p:cNvPr id="53" name="Line 5"/>
          <p:cNvSpPr>
            <a:spLocks noChangeShapeType="1"/>
          </p:cNvSpPr>
          <p:nvPr/>
        </p:nvSpPr>
        <p:spPr bwMode="auto">
          <a:xfrm rot="20272137">
            <a:off x="3712928" y="2952280"/>
            <a:ext cx="1336163" cy="219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54" name="Rettangolo 53"/>
          <p:cNvSpPr/>
          <p:nvPr/>
        </p:nvSpPr>
        <p:spPr>
          <a:xfrm rot="18722763">
            <a:off x="6438195" y="3414260"/>
            <a:ext cx="1476883" cy="644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VIA A. RUBINO</a:t>
            </a:r>
          </a:p>
        </p:txBody>
      </p:sp>
      <p:sp>
        <p:nvSpPr>
          <p:cNvPr id="55" name="Rettangolo 54"/>
          <p:cNvSpPr/>
          <p:nvPr/>
        </p:nvSpPr>
        <p:spPr>
          <a:xfrm>
            <a:off x="5940152" y="211283"/>
            <a:ext cx="2654599" cy="625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chemeClr val="tx1"/>
                </a:solidFill>
              </a:rPr>
              <a:t>LUNA PARK</a:t>
            </a:r>
          </a:p>
          <a:p>
            <a:pPr algn="ctr"/>
            <a:r>
              <a:rPr lang="it-IT" sz="1100" dirty="0">
                <a:solidFill>
                  <a:schemeClr val="tx1"/>
                </a:solidFill>
              </a:rPr>
              <a:t>VIA CAFASSO E LARGO CALCINAI E NEGOZI DI SOMMINISTRAZIONE</a:t>
            </a:r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 rot="20272137" flipV="1">
            <a:off x="6240213" y="2640249"/>
            <a:ext cx="1465027" cy="7352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9" name="Line 221"/>
          <p:cNvSpPr>
            <a:spLocks noChangeShapeType="1"/>
          </p:cNvSpPr>
          <p:nvPr/>
        </p:nvSpPr>
        <p:spPr bwMode="auto">
          <a:xfrm flipV="1">
            <a:off x="5362465" y="5589239"/>
            <a:ext cx="937727" cy="11208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0" name="Line 221"/>
          <p:cNvSpPr>
            <a:spLocks noChangeShapeType="1"/>
          </p:cNvSpPr>
          <p:nvPr/>
        </p:nvSpPr>
        <p:spPr bwMode="auto">
          <a:xfrm flipV="1">
            <a:off x="7471722" y="2780003"/>
            <a:ext cx="937727" cy="11208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1" name="Rettangolo 30"/>
          <p:cNvSpPr/>
          <p:nvPr/>
        </p:nvSpPr>
        <p:spPr>
          <a:xfrm rot="18722763">
            <a:off x="4401662" y="5771651"/>
            <a:ext cx="1476883" cy="644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VIA A. RUBINO</a:t>
            </a:r>
          </a:p>
        </p:txBody>
      </p:sp>
      <p:sp>
        <p:nvSpPr>
          <p:cNvPr id="3" name="Uguale 2"/>
          <p:cNvSpPr/>
          <p:nvPr/>
        </p:nvSpPr>
        <p:spPr>
          <a:xfrm rot="2320096">
            <a:off x="2889085" y="3079698"/>
            <a:ext cx="360040" cy="27125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33" name="Uguale 32"/>
          <p:cNvSpPr/>
          <p:nvPr/>
        </p:nvSpPr>
        <p:spPr>
          <a:xfrm rot="2320096">
            <a:off x="2745068" y="3270329"/>
            <a:ext cx="360040" cy="27125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 rot="20272137" flipV="1">
            <a:off x="2495712" y="4681142"/>
            <a:ext cx="1157740" cy="5154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6" name="Rettangolo 35"/>
          <p:cNvSpPr/>
          <p:nvPr/>
        </p:nvSpPr>
        <p:spPr>
          <a:xfrm rot="18662563">
            <a:off x="828444" y="2989896"/>
            <a:ext cx="1476883" cy="1006437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COMUNITA’ MONTANA</a:t>
            </a:r>
          </a:p>
        </p:txBody>
      </p:sp>
      <p:sp>
        <p:nvSpPr>
          <p:cNvPr id="37" name="Line 5"/>
          <p:cNvSpPr>
            <a:spLocks noChangeShapeType="1"/>
          </p:cNvSpPr>
          <p:nvPr/>
        </p:nvSpPr>
        <p:spPr bwMode="auto">
          <a:xfrm rot="20272137">
            <a:off x="740033" y="4823799"/>
            <a:ext cx="1336163" cy="219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5" name="Rettangolo 24"/>
          <p:cNvSpPr/>
          <p:nvPr/>
        </p:nvSpPr>
        <p:spPr>
          <a:xfrm rot="18873466">
            <a:off x="1180709" y="4551769"/>
            <a:ext cx="824627" cy="19700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GASTRONOMIA E SOMMINISTRAZIONE</a:t>
            </a:r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0D453B91-39DA-4117-91AA-6B30B5428FFA}"/>
              </a:ext>
            </a:extLst>
          </p:cNvPr>
          <p:cNvSpPr/>
          <p:nvPr/>
        </p:nvSpPr>
        <p:spPr>
          <a:xfrm rot="2588056">
            <a:off x="3605259" y="1825990"/>
            <a:ext cx="755367" cy="2593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TIRO A SEGNO E PESCA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3B666E7-6C99-CEB4-493E-7BEA7A62E583}"/>
              </a:ext>
            </a:extLst>
          </p:cNvPr>
          <p:cNvSpPr/>
          <p:nvPr/>
        </p:nvSpPr>
        <p:spPr>
          <a:xfrm rot="3666580">
            <a:off x="2431859" y="316675"/>
            <a:ext cx="873355" cy="25405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BAR GIRASOLE</a:t>
            </a: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F91C74B3-D5D6-87FF-2D78-463027ED4D7F}"/>
              </a:ext>
            </a:extLst>
          </p:cNvPr>
          <p:cNvSpPr>
            <a:spLocks noChangeShapeType="1"/>
          </p:cNvSpPr>
          <p:nvPr/>
        </p:nvSpPr>
        <p:spPr bwMode="auto">
          <a:xfrm rot="20272137" flipH="1" flipV="1">
            <a:off x="3048375" y="137179"/>
            <a:ext cx="5161" cy="8687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B8774796-86BD-1639-D728-32D2B9D7337E}"/>
              </a:ext>
            </a:extLst>
          </p:cNvPr>
          <p:cNvSpPr>
            <a:spLocks noChangeShapeType="1"/>
          </p:cNvSpPr>
          <p:nvPr/>
        </p:nvSpPr>
        <p:spPr bwMode="auto">
          <a:xfrm rot="20272137" flipH="1" flipV="1">
            <a:off x="3296088" y="110446"/>
            <a:ext cx="5161" cy="8687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6B1386F0-D85F-77F6-D8EC-8C6E3CFE7906}"/>
              </a:ext>
            </a:extLst>
          </p:cNvPr>
          <p:cNvSpPr>
            <a:spLocks noChangeShapeType="1"/>
          </p:cNvSpPr>
          <p:nvPr/>
        </p:nvSpPr>
        <p:spPr bwMode="auto">
          <a:xfrm rot="20272137" flipH="1">
            <a:off x="3408045" y="469516"/>
            <a:ext cx="1343954" cy="310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F89E5B78-DC40-078B-15A5-A307A51EE4A3}"/>
              </a:ext>
            </a:extLst>
          </p:cNvPr>
          <p:cNvSpPr>
            <a:spLocks noChangeShapeType="1"/>
          </p:cNvSpPr>
          <p:nvPr/>
        </p:nvSpPr>
        <p:spPr bwMode="auto">
          <a:xfrm rot="20272137" flipH="1">
            <a:off x="3600504" y="651890"/>
            <a:ext cx="1343954" cy="310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0" name="Line 5">
            <a:extLst>
              <a:ext uri="{FF2B5EF4-FFF2-40B4-BE49-F238E27FC236}">
                <a16:creationId xmlns:a16="http://schemas.microsoft.com/office/drawing/2014/main" id="{C31437EA-C794-54C7-458B-44111ECB9C53}"/>
              </a:ext>
            </a:extLst>
          </p:cNvPr>
          <p:cNvSpPr>
            <a:spLocks noChangeShapeType="1"/>
          </p:cNvSpPr>
          <p:nvPr/>
        </p:nvSpPr>
        <p:spPr bwMode="auto">
          <a:xfrm rot="20272137">
            <a:off x="3721571" y="1250738"/>
            <a:ext cx="33370" cy="3679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D5D25E0E-2C82-6A02-20D4-0BD8327252F9}"/>
              </a:ext>
            </a:extLst>
          </p:cNvPr>
          <p:cNvSpPr/>
          <p:nvPr/>
        </p:nvSpPr>
        <p:spPr>
          <a:xfrm rot="2219301">
            <a:off x="4265514" y="2378375"/>
            <a:ext cx="790486" cy="2593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TIRO A SEGNO E PESCA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87F23FB5-202F-A149-905A-DEFB22AB90BE}"/>
              </a:ext>
            </a:extLst>
          </p:cNvPr>
          <p:cNvSpPr/>
          <p:nvPr/>
        </p:nvSpPr>
        <p:spPr>
          <a:xfrm rot="19154113">
            <a:off x="2399603" y="1201570"/>
            <a:ext cx="721764" cy="2593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TIRO A SEGNO E PESCA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6DED1966-0E80-4089-7088-7EE43F975AD5}"/>
              </a:ext>
            </a:extLst>
          </p:cNvPr>
          <p:cNvSpPr/>
          <p:nvPr/>
        </p:nvSpPr>
        <p:spPr>
          <a:xfrm rot="18912921">
            <a:off x="1372144" y="2027177"/>
            <a:ext cx="774904" cy="2593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TIRO A SEGNO E PESCA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0AD00991-7B20-9E59-E684-1609853F28FD}"/>
              </a:ext>
            </a:extLst>
          </p:cNvPr>
          <p:cNvSpPr/>
          <p:nvPr/>
        </p:nvSpPr>
        <p:spPr>
          <a:xfrm rot="2515540">
            <a:off x="4941327" y="2910121"/>
            <a:ext cx="750561" cy="2593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" dirty="0">
                <a:solidFill>
                  <a:schemeClr val="tx1"/>
                </a:solidFill>
              </a:rPr>
              <a:t>TIRO A SEGNO E PESCA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5C842DC7-ED3B-072F-AA34-3F77D501259B}"/>
              </a:ext>
            </a:extLst>
          </p:cNvPr>
          <p:cNvSpPr/>
          <p:nvPr/>
        </p:nvSpPr>
        <p:spPr>
          <a:xfrm rot="18575610">
            <a:off x="2072566" y="3680444"/>
            <a:ext cx="824627" cy="19700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GASTRONOMIA E SOMMINISTRAZIONE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2F345EA1-2FF6-9FC9-8FCD-D8401B528FC0}"/>
              </a:ext>
            </a:extLst>
          </p:cNvPr>
          <p:cNvSpPr/>
          <p:nvPr/>
        </p:nvSpPr>
        <p:spPr>
          <a:xfrm rot="18873466">
            <a:off x="2848762" y="4444300"/>
            <a:ext cx="824627" cy="19700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GASTRONOMIA E SOMMINISTRAZIONE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4D6B80F8-67AD-60FB-FD8D-94BA2B34B207}"/>
              </a:ext>
            </a:extLst>
          </p:cNvPr>
          <p:cNvSpPr/>
          <p:nvPr/>
        </p:nvSpPr>
        <p:spPr>
          <a:xfrm rot="18873466">
            <a:off x="2233947" y="5079853"/>
            <a:ext cx="824627" cy="19700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GASTRONOMIA E SOMMINISTRAZIONE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95A397F3-B22D-1FA5-29ED-E60CC3F4A2F9}"/>
              </a:ext>
            </a:extLst>
          </p:cNvPr>
          <p:cNvSpPr/>
          <p:nvPr/>
        </p:nvSpPr>
        <p:spPr>
          <a:xfrm rot="18873466">
            <a:off x="3001162" y="4596700"/>
            <a:ext cx="824627" cy="19700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GASTRONOMIA E SOMMINISTRAZIONE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BADA2F20-66EF-5AB1-C349-4E9BB04A1AE9}"/>
              </a:ext>
            </a:extLst>
          </p:cNvPr>
          <p:cNvSpPr/>
          <p:nvPr/>
        </p:nvSpPr>
        <p:spPr>
          <a:xfrm rot="18873466">
            <a:off x="2451584" y="5248726"/>
            <a:ext cx="824627" cy="19700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GASTRONOMIA E SOMMINISTRAZIONE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C174EB03-49BA-33A3-1316-3E490574DAF4}"/>
              </a:ext>
            </a:extLst>
          </p:cNvPr>
          <p:cNvSpPr/>
          <p:nvPr/>
        </p:nvSpPr>
        <p:spPr>
          <a:xfrm rot="18873466">
            <a:off x="4187520" y="5239257"/>
            <a:ext cx="824627" cy="19700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GASTRONOMIA E SOMMINISTRAZIONE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08F1D055-2BD3-EAA5-BC20-A76A8AB34361}"/>
              </a:ext>
            </a:extLst>
          </p:cNvPr>
          <p:cNvSpPr/>
          <p:nvPr/>
        </p:nvSpPr>
        <p:spPr>
          <a:xfrm rot="2342217">
            <a:off x="2108738" y="6330765"/>
            <a:ext cx="824627" cy="19700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00" dirty="0">
                <a:solidFill>
                  <a:schemeClr val="tx1"/>
                </a:solidFill>
              </a:rPr>
              <a:t>GASTRONOMIA E SOMMINISTRAZIONE</a:t>
            </a: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7982F63B-53D6-CD2D-7DA5-8263C851D44A}"/>
              </a:ext>
            </a:extLst>
          </p:cNvPr>
          <p:cNvSpPr/>
          <p:nvPr/>
        </p:nvSpPr>
        <p:spPr>
          <a:xfrm rot="19154113">
            <a:off x="232852" y="544315"/>
            <a:ext cx="1849350" cy="109092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AREA ADIBITA AGLI SPETTACOLI VIAGGIANTI</a:t>
            </a:r>
          </a:p>
        </p:txBody>
      </p:sp>
    </p:spTree>
    <p:extLst>
      <p:ext uri="{BB962C8B-B14F-4D97-AF65-F5344CB8AC3E}">
        <p14:creationId xmlns:p14="http://schemas.microsoft.com/office/powerpoint/2010/main" val="1497962429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85992</TotalTime>
  <Words>188</Words>
  <Application>Microsoft Office PowerPoint</Application>
  <PresentationFormat>Presentazione su schermo (4:3)</PresentationFormat>
  <Paragraphs>80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Arial</vt:lpstr>
      <vt:lpstr>Calibri</vt:lpstr>
      <vt:lpstr>Struttura predefinita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Famiglia de Mattia</dc:title>
  <dc:creator>.</dc:creator>
  <cp:lastModifiedBy>musto</cp:lastModifiedBy>
  <cp:revision>132</cp:revision>
  <cp:lastPrinted>2026-03-10T09:57:24Z</cp:lastPrinted>
  <dcterms:created xsi:type="dcterms:W3CDTF">2004-07-28T08:12:40Z</dcterms:created>
  <dcterms:modified xsi:type="dcterms:W3CDTF">2026-03-10T10:09:54Z</dcterms:modified>
</cp:coreProperties>
</file>